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76" r:id="rId5"/>
    <p:sldId id="307" r:id="rId6"/>
    <p:sldId id="310" r:id="rId7"/>
    <p:sldId id="265" r:id="rId8"/>
    <p:sldId id="268" r:id="rId9"/>
    <p:sldId id="266" r:id="rId10"/>
    <p:sldId id="267" r:id="rId11"/>
    <p:sldId id="308" r:id="rId12"/>
    <p:sldId id="277" r:id="rId13"/>
    <p:sldId id="301" r:id="rId14"/>
    <p:sldId id="302" r:id="rId15"/>
    <p:sldId id="304" r:id="rId16"/>
    <p:sldId id="272" r:id="rId17"/>
    <p:sldId id="278" r:id="rId18"/>
    <p:sldId id="305" r:id="rId19"/>
    <p:sldId id="275" r:id="rId20"/>
    <p:sldId id="280" r:id="rId21"/>
    <p:sldId id="295" r:id="rId22"/>
    <p:sldId id="296" r:id="rId23"/>
    <p:sldId id="298" r:id="rId24"/>
    <p:sldId id="312" r:id="rId25"/>
    <p:sldId id="313" r:id="rId26"/>
    <p:sldId id="300" r:id="rId27"/>
    <p:sldId id="306" r:id="rId28"/>
    <p:sldId id="309" r:id="rId29"/>
    <p:sldId id="311" r:id="rId30"/>
    <p:sldId id="259" r:id="rId31"/>
    <p:sldId id="258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43"/>
  </p:normalViewPr>
  <p:slideViewPr>
    <p:cSldViewPr snapToGrid="0">
      <p:cViewPr varScale="1">
        <p:scale>
          <a:sx n="122" d="100"/>
          <a:sy n="122" d="100"/>
        </p:scale>
        <p:origin x="1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6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6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82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="" xmlns:a16="http://schemas.microsoft.com/office/drawing/2014/main" id="{C0AC0607-20B2-41A7-A7D9-70537A06D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="" xmlns:a16="http://schemas.microsoft.com/office/drawing/2014/main" id="{D11B48DC-FDF2-42AB-BC8B-7A88952D4A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="" xmlns:a16="http://schemas.microsoft.com/office/drawing/2014/main" id="{A5CD4384-2F77-4AA5-9EDB-354B7A7EB033}"/>
              </a:ext>
            </a:extLst>
          </p:cNvPr>
          <p:cNvSpPr/>
          <p:nvPr userDrawn="1"/>
        </p:nvSpPr>
        <p:spPr>
          <a:xfrm>
            <a:off x="0" y="4138453"/>
            <a:ext cx="9144000" cy="3462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996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="" xmlns:a16="http://schemas.microsoft.com/office/drawing/2014/main" id="{553F1CCD-1D14-44D6-BE7B-A841D13289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" y="0"/>
            <a:ext cx="9143111" cy="514350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="" xmlns:a16="http://schemas.microsoft.com/office/drawing/2014/main" id="{7A2122E7-9293-4137-B783-5E0AEACB42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="" xmlns:a16="http://schemas.microsoft.com/office/drawing/2014/main" id="{3C89DDF7-0A64-4CF2-9A31-C155DA47F8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7387" y="4419108"/>
            <a:ext cx="500063" cy="500063"/>
          </a:xfrm>
          <a:prstGeom prst="rect">
            <a:avLst/>
          </a:prstGeom>
        </p:spPr>
      </p:pic>
      <p:sp>
        <p:nvSpPr>
          <p:cNvPr id="17" name="Prostokąt 16">
            <a:extLst>
              <a:ext uri="{FF2B5EF4-FFF2-40B4-BE49-F238E27FC236}">
                <a16:creationId xmlns="" xmlns:a16="http://schemas.microsoft.com/office/drawing/2014/main" id="{460AAD98-BD29-4570-8163-D9998CA71A00}"/>
              </a:ext>
            </a:extLst>
          </p:cNvPr>
          <p:cNvSpPr/>
          <p:nvPr userDrawn="1"/>
        </p:nvSpPr>
        <p:spPr>
          <a:xfrm>
            <a:off x="124691" y="145733"/>
            <a:ext cx="8880330" cy="4853594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0" name="Grafika 19">
            <a:extLst>
              <a:ext uri="{FF2B5EF4-FFF2-40B4-BE49-F238E27FC236}">
                <a16:creationId xmlns="" xmlns:a16="http://schemas.microsoft.com/office/drawing/2014/main" id="{FCF46A59-3913-4E8E-B956-07C5C878527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550" y="4637609"/>
            <a:ext cx="1185863" cy="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2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="" xmlns:a16="http://schemas.microsoft.com/office/drawing/2014/main" id="{F47D5750-44E0-4F90-84FD-849E749FD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9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51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1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5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8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16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3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57A7-5113-4276-9BBE-54ECA522AE99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18132-B332-4255-A7D2-C167B0A09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rbizedge.com/daa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dnews.com.au/tenable-siemens-join-forces-protect-critical-infrastructur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l.wikipedia.org/wiki/Inteligentny_licznik#/media/File:Intelligenter_zaehler-_Smart_meter.jpg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="" xmlns:a16="http://schemas.microsoft.com/office/drawing/2014/main" id="{A2F4F161-F6ED-4A00-9575-EAD83A57E530}"/>
              </a:ext>
            </a:extLst>
          </p:cNvPr>
          <p:cNvSpPr txBox="1"/>
          <p:nvPr/>
        </p:nvSpPr>
        <p:spPr>
          <a:xfrm>
            <a:off x="0" y="2454112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en-US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Jak zbudować rozwiązanie przetwarzające </a:t>
            </a:r>
            <a:r>
              <a:rPr lang="pl-PL" altLang="en-US" sz="2800" b="1" u="sng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terabajty</a:t>
            </a:r>
            <a:r>
              <a:rPr lang="pl-PL" altLang="en-US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danych pochodzące z </a:t>
            </a:r>
            <a:r>
              <a:rPr lang="pl-PL" altLang="en-US" sz="2800" b="1" u="sng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inteligentnych liczników </a:t>
            </a:r>
            <a:r>
              <a:rPr lang="pl-PL" altLang="en-US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 skończonym czasie</a:t>
            </a:r>
            <a:endParaRPr lang="pl-PL" altLang="en-US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="" xmlns:a16="http://schemas.microsoft.com/office/drawing/2014/main" id="{6B04B1C6-A002-49CD-B9C0-5C2B02ED9DA2}"/>
              </a:ext>
            </a:extLst>
          </p:cNvPr>
          <p:cNvSpPr txBox="1"/>
          <p:nvPr/>
        </p:nvSpPr>
        <p:spPr>
          <a:xfrm>
            <a:off x="0" y="413462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en-US" sz="1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Kamil Dworak</a:t>
            </a:r>
            <a:endParaRPr lang="pl-PL" altLang="en-US" sz="1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="" xmlns:a16="http://schemas.microsoft.com/office/drawing/2014/main" id="{9CB009FA-69C8-4A10-B433-A54D35F2D082}"/>
              </a:ext>
            </a:extLst>
          </p:cNvPr>
          <p:cNvSpPr txBox="1"/>
          <p:nvPr/>
        </p:nvSpPr>
        <p:spPr>
          <a:xfrm>
            <a:off x="0" y="4547159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en-US" sz="12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</a:t>
            </a:r>
            <a:r>
              <a:rPr lang="pl-PL" altLang="en-US" sz="12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Processing</a:t>
            </a:r>
            <a:endParaRPr lang="pl-PL" altLang="en-US" sz="12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56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Analiza danych pomiarowych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4" y="1057073"/>
            <a:ext cx="8895746" cy="3329806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3624835" y="4386879"/>
            <a:ext cx="1892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3"/>
              </a:rPr>
              <a:t>urbizedge.com/</a:t>
            </a:r>
            <a:r>
              <a:rPr lang="pl-PL" sz="1100" dirty="0" err="1" smtClean="0">
                <a:hlinkClick r:id="rId3"/>
              </a:rPr>
              <a:t>daas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3787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8349348" cy="993775"/>
          </a:xfrm>
        </p:spPr>
        <p:txBody>
          <a:bodyPr>
            <a:normAutofit/>
          </a:bodyPr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Wyzwania jakie zostały przed nami postawione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151" y="1268413"/>
            <a:ext cx="7552738" cy="3262312"/>
          </a:xfrm>
        </p:spPr>
        <p:txBody>
          <a:bodyPr>
            <a:normAutofit/>
          </a:bodyPr>
          <a:lstStyle/>
          <a:p>
            <a:r>
              <a:rPr lang="pl-PL" sz="2800" dirty="0" smtClean="0">
                <a:solidFill>
                  <a:schemeClr val="accent6">
                    <a:lumMod val="75000"/>
                  </a:schemeClr>
                </a:solidFill>
              </a:rPr>
              <a:t>Szacowanie danych pomiarowych</a:t>
            </a:r>
          </a:p>
          <a:p>
            <a:pPr lvl="1"/>
            <a:r>
              <a:rPr lang="pl-PL" sz="2500" dirty="0" smtClean="0">
                <a:solidFill>
                  <a:srgbClr val="595959"/>
                </a:solidFill>
              </a:rPr>
              <a:t>Identyfikacja przerwy </a:t>
            </a:r>
          </a:p>
          <a:p>
            <a:pPr lvl="1"/>
            <a:r>
              <a:rPr lang="pl-PL" sz="2500" dirty="0" smtClean="0">
                <a:solidFill>
                  <a:srgbClr val="595959"/>
                </a:solidFill>
              </a:rPr>
              <a:t>Próba oszacowania brakujących pomiarów</a:t>
            </a:r>
          </a:p>
          <a:p>
            <a:r>
              <a:rPr lang="pl-PL" sz="2800" dirty="0" smtClean="0">
                <a:solidFill>
                  <a:schemeClr val="accent6">
                    <a:lumMod val="75000"/>
                  </a:schemeClr>
                </a:solidFill>
              </a:rPr>
              <a:t>Wykrywanie anomalii</a:t>
            </a:r>
          </a:p>
          <a:p>
            <a:pPr lvl="1"/>
            <a:r>
              <a:rPr lang="pl-PL" sz="2500" dirty="0" smtClean="0">
                <a:solidFill>
                  <a:srgbClr val="595959"/>
                </a:solidFill>
              </a:rPr>
              <a:t>Nielegalny pobór energii elektrycznej</a:t>
            </a:r>
          </a:p>
          <a:p>
            <a:r>
              <a:rPr lang="pl-PL" sz="2800" dirty="0" smtClean="0">
                <a:solidFill>
                  <a:srgbClr val="548235"/>
                </a:solidFill>
              </a:rPr>
              <a:t>Kalkulacja różnego rodzaju wskaźników i współczynników</a:t>
            </a:r>
          </a:p>
          <a:p>
            <a:endParaRPr lang="pl-PL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0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Zabieramy się do roboty!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1066801"/>
            <a:ext cx="8884920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8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 nam będzie potrzebne?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151" y="1268413"/>
            <a:ext cx="7073489" cy="3262312"/>
          </a:xfrm>
        </p:spPr>
        <p:txBody>
          <a:bodyPr>
            <a:normAutofit/>
          </a:bodyPr>
          <a:lstStyle/>
          <a:p>
            <a:r>
              <a:rPr lang="pl-PL" sz="2800" dirty="0" smtClean="0">
                <a:solidFill>
                  <a:srgbClr val="548235"/>
                </a:solidFill>
              </a:rPr>
              <a:t>Transfer </a:t>
            </a:r>
            <a:r>
              <a:rPr lang="pl-PL" sz="2800" u="sng" dirty="0" smtClean="0">
                <a:solidFill>
                  <a:srgbClr val="548235"/>
                </a:solidFill>
              </a:rPr>
              <a:t>wybranych</a:t>
            </a:r>
            <a:r>
              <a:rPr lang="pl-PL" sz="2800" dirty="0" smtClean="0">
                <a:solidFill>
                  <a:srgbClr val="548235"/>
                </a:solidFill>
              </a:rPr>
              <a:t> danych do chmury</a:t>
            </a:r>
          </a:p>
          <a:p>
            <a:r>
              <a:rPr lang="pl-PL" sz="2800" dirty="0" smtClean="0">
                <a:solidFill>
                  <a:schemeClr val="accent6">
                    <a:lumMod val="75000"/>
                  </a:schemeClr>
                </a:solidFill>
              </a:rPr>
              <a:t>Obszerny magazyn na dane (TB – PB)</a:t>
            </a:r>
          </a:p>
          <a:p>
            <a:r>
              <a:rPr lang="pl-PL" sz="2800" dirty="0" smtClean="0">
                <a:solidFill>
                  <a:srgbClr val="595959"/>
                </a:solidFill>
              </a:rPr>
              <a:t>Automatyzacja i orkiestracja</a:t>
            </a:r>
          </a:p>
          <a:p>
            <a:r>
              <a:rPr lang="pl-PL" sz="2800" dirty="0" smtClean="0">
                <a:solidFill>
                  <a:srgbClr val="548235"/>
                </a:solidFill>
              </a:rPr>
              <a:t>Przetwarzanie dużych zbiorów danych</a:t>
            </a:r>
          </a:p>
          <a:p>
            <a:pPr lvl="1"/>
            <a:r>
              <a:rPr lang="pl-PL" sz="2000" dirty="0" smtClean="0">
                <a:solidFill>
                  <a:srgbClr val="595959"/>
                </a:solidFill>
              </a:rPr>
              <a:t>Wybrane algorytmy do analizy danych pomiarowych</a:t>
            </a:r>
          </a:p>
          <a:p>
            <a:r>
              <a:rPr lang="pl-PL" sz="2800" dirty="0" smtClean="0">
                <a:solidFill>
                  <a:srgbClr val="595959"/>
                </a:solidFill>
              </a:rPr>
              <a:t>Skalowalność</a:t>
            </a:r>
          </a:p>
          <a:p>
            <a:endParaRPr lang="pl-PL" sz="2400" dirty="0" smtClean="0">
              <a:solidFill>
                <a:srgbClr val="595959"/>
              </a:solidFill>
            </a:endParaRPr>
          </a:p>
          <a:p>
            <a:endParaRPr lang="pl-PL" sz="2400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8418206" cy="993775"/>
          </a:xfrm>
        </p:spPr>
        <p:txBody>
          <a:bodyPr>
            <a:normAutofit/>
          </a:bodyPr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Jakby to mogło wyglądać u klienta (on </a:t>
            </a:r>
            <a:r>
              <a:rPr lang="pl-PL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premise</a:t>
            </a:r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8" y="1448476"/>
            <a:ext cx="8566333" cy="26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2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Dlaczego nie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wybraliśmy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tego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podejścia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151" y="1242472"/>
            <a:ext cx="7325926" cy="3725120"/>
          </a:xfrm>
        </p:spPr>
        <p:txBody>
          <a:bodyPr>
            <a:normAutofit/>
          </a:bodyPr>
          <a:lstStyle/>
          <a:p>
            <a:r>
              <a:rPr lang="pl-PL" sz="2800" dirty="0" smtClean="0">
                <a:solidFill>
                  <a:srgbClr val="595959"/>
                </a:solidFill>
              </a:rPr>
              <a:t>Duży wolumen danych</a:t>
            </a:r>
          </a:p>
          <a:p>
            <a:r>
              <a:rPr lang="pl-PL" sz="2800" dirty="0" smtClean="0">
                <a:solidFill>
                  <a:srgbClr val="548235"/>
                </a:solidFill>
              </a:rPr>
              <a:t>Instalacja</a:t>
            </a:r>
            <a:r>
              <a:rPr lang="pl-PL" sz="2800" dirty="0" smtClean="0">
                <a:solidFill>
                  <a:srgbClr val="548235"/>
                </a:solidFill>
              </a:rPr>
              <a:t>, konfiguracja, utrzymanie</a:t>
            </a:r>
          </a:p>
          <a:p>
            <a:r>
              <a:rPr lang="pl-PL" sz="2800" dirty="0" smtClean="0">
                <a:solidFill>
                  <a:srgbClr val="595959"/>
                </a:solidFill>
              </a:rPr>
              <a:t>Nieznane koszty</a:t>
            </a:r>
          </a:p>
          <a:p>
            <a:r>
              <a:rPr lang="pl-PL" sz="2800" dirty="0" smtClean="0">
                <a:solidFill>
                  <a:srgbClr val="548235"/>
                </a:solidFill>
              </a:rPr>
              <a:t>Skalowalność</a:t>
            </a:r>
            <a:endParaRPr lang="pl-PL" sz="2800" dirty="0" smtClean="0">
              <a:solidFill>
                <a:srgbClr val="548235"/>
              </a:solidFill>
            </a:endParaRPr>
          </a:p>
          <a:p>
            <a:r>
              <a:rPr lang="pl-PL" sz="2800" dirty="0" smtClean="0">
                <a:solidFill>
                  <a:srgbClr val="595959"/>
                </a:solidFill>
              </a:rPr>
              <a:t>Odpowiedzialność za bezpieczeństwo systemu</a:t>
            </a:r>
          </a:p>
          <a:p>
            <a:endParaRPr lang="pl-PL" sz="2400" dirty="0" smtClean="0">
              <a:solidFill>
                <a:srgbClr val="595959"/>
              </a:solidFill>
            </a:endParaRPr>
          </a:p>
          <a:p>
            <a:endParaRPr lang="pl-PL" sz="2400" dirty="0">
              <a:solidFill>
                <a:srgbClr val="548235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3949429" y="1268413"/>
            <a:ext cx="5038927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l-PL" sz="2400" dirty="0" smtClean="0">
              <a:solidFill>
                <a:srgbClr val="595959"/>
              </a:solidFill>
            </a:endParaRPr>
          </a:p>
          <a:p>
            <a:endParaRPr lang="pl-PL" sz="2400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Ale po co nam </a:t>
            </a:r>
            <a:r>
              <a:rPr lang="pl-PL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 ogóle cloud</a:t>
            </a:r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8" y="142466"/>
            <a:ext cx="8889882" cy="4856254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-54897" y="4912668"/>
            <a:ext cx="2798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err="1">
                <a:solidFill>
                  <a:schemeClr val="bg1"/>
                </a:solidFill>
              </a:rPr>
              <a:t>Cloud</a:t>
            </a:r>
            <a:r>
              <a:rPr lang="pl-PL" sz="900" dirty="0">
                <a:solidFill>
                  <a:schemeClr val="bg1"/>
                </a:solidFill>
              </a:rPr>
              <a:t> </a:t>
            </a:r>
            <a:r>
              <a:rPr lang="pl-PL" sz="900" dirty="0" err="1">
                <a:solidFill>
                  <a:schemeClr val="bg1"/>
                </a:solidFill>
              </a:rPr>
              <a:t>computing</a:t>
            </a:r>
            <a:r>
              <a:rPr lang="pl-PL" sz="900" dirty="0">
                <a:solidFill>
                  <a:schemeClr val="bg1"/>
                </a:solidFill>
              </a:rPr>
              <a:t> © Jakub </a:t>
            </a:r>
            <a:r>
              <a:rPr lang="pl-PL" sz="900" dirty="0" err="1">
                <a:solidFill>
                  <a:schemeClr val="bg1"/>
                </a:solidFill>
              </a:rPr>
              <a:t>Jirsák</a:t>
            </a:r>
            <a:r>
              <a:rPr lang="pl-PL" sz="900" dirty="0">
                <a:solidFill>
                  <a:schemeClr val="bg1"/>
                </a:solidFill>
              </a:rPr>
              <a:t> - Fotolia.com</a:t>
            </a:r>
          </a:p>
        </p:txBody>
      </p:sp>
    </p:spTree>
    <p:extLst>
      <p:ext uri="{BB962C8B-B14F-4D97-AF65-F5344CB8AC3E}">
        <p14:creationId xmlns:p14="http://schemas.microsoft.com/office/powerpoint/2010/main" val="32999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Nasza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architektura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8" y="1591644"/>
            <a:ext cx="8615559" cy="24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5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co nam dał </a:t>
            </a:r>
            <a:r>
              <a:rPr lang="pl-PL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151" y="1268412"/>
            <a:ext cx="6755070" cy="3329527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548235"/>
                </a:solidFill>
              </a:rPr>
              <a:t>Nieograniczony </a:t>
            </a:r>
            <a:r>
              <a:rPr lang="pl-PL" sz="2400" dirty="0" err="1">
                <a:solidFill>
                  <a:srgbClr val="548235"/>
                </a:solidFill>
              </a:rPr>
              <a:t>storage</a:t>
            </a:r>
            <a:endParaRPr lang="pl-PL" sz="2400" dirty="0">
              <a:solidFill>
                <a:srgbClr val="548235"/>
              </a:solidFill>
            </a:endParaRPr>
          </a:p>
          <a:p>
            <a:r>
              <a:rPr lang="pl-PL" sz="2400" dirty="0">
                <a:solidFill>
                  <a:srgbClr val="548235"/>
                </a:solidFill>
              </a:rPr>
              <a:t>Nieograniczona moc obliczeniowa</a:t>
            </a:r>
          </a:p>
          <a:p>
            <a:r>
              <a:rPr lang="en-US" sz="2400" dirty="0" smtClean="0">
                <a:solidFill>
                  <a:srgbClr val="595959"/>
                </a:solidFill>
              </a:rPr>
              <a:t>P</a:t>
            </a:r>
            <a:r>
              <a:rPr lang="pl-PL" sz="2400" dirty="0" err="1" smtClean="0">
                <a:solidFill>
                  <a:srgbClr val="595959"/>
                </a:solidFill>
              </a:rPr>
              <a:t>roduktywność</a:t>
            </a:r>
            <a:endParaRPr lang="pl-PL" sz="2400" dirty="0">
              <a:solidFill>
                <a:srgbClr val="595959"/>
              </a:solidFill>
            </a:endParaRPr>
          </a:p>
          <a:p>
            <a:r>
              <a:rPr lang="pl-PL" sz="2400" dirty="0">
                <a:solidFill>
                  <a:srgbClr val="595959"/>
                </a:solidFill>
              </a:rPr>
              <a:t>Dużo niższy próg </a:t>
            </a:r>
            <a:r>
              <a:rPr lang="pl-PL" sz="2400" dirty="0" smtClean="0">
                <a:solidFill>
                  <a:srgbClr val="595959"/>
                </a:solidFill>
              </a:rPr>
              <a:t>wejścia</a:t>
            </a:r>
          </a:p>
          <a:p>
            <a:r>
              <a:rPr lang="pl-PL" sz="2400" dirty="0">
                <a:solidFill>
                  <a:srgbClr val="595959"/>
                </a:solidFill>
              </a:rPr>
              <a:t>Poczucie bezpieczeństwa (SLA</a:t>
            </a:r>
            <a:r>
              <a:rPr lang="pl-PL" sz="2400" dirty="0" smtClean="0">
                <a:solidFill>
                  <a:srgbClr val="595959"/>
                </a:solidFill>
              </a:rPr>
              <a:t>)</a:t>
            </a:r>
            <a:endParaRPr lang="pl-PL" sz="2400" dirty="0">
              <a:solidFill>
                <a:srgbClr val="595959"/>
              </a:solidFill>
            </a:endParaRPr>
          </a:p>
          <a:p>
            <a:r>
              <a:rPr lang="pl-PL" sz="2400" dirty="0" smtClean="0">
                <a:solidFill>
                  <a:srgbClr val="548235"/>
                </a:solidFill>
              </a:rPr>
              <a:t>Koszty</a:t>
            </a:r>
            <a:endParaRPr lang="pl-PL" sz="2400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 przeważyło nad </a:t>
            </a:r>
            <a:r>
              <a:rPr lang="pl-PL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cloudem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151" y="1268413"/>
            <a:ext cx="6223291" cy="3262312"/>
          </a:xfrm>
        </p:spPr>
        <p:txBody>
          <a:bodyPr>
            <a:normAutofit/>
          </a:bodyPr>
          <a:lstStyle/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Elastyczność</a:t>
            </a: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Wysoka skalowalność i wydajność</a:t>
            </a: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Niezawodność</a:t>
            </a: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Optymalizacja kosztów</a:t>
            </a:r>
          </a:p>
          <a:p>
            <a:pPr lvl="1"/>
            <a:r>
              <a:rPr lang="pl-PL" sz="2400" dirty="0" smtClean="0">
                <a:solidFill>
                  <a:srgbClr val="595959"/>
                </a:solidFill>
              </a:rPr>
              <a:t>Płacimy za faktyczny czas użycia</a:t>
            </a: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Bezpieczeństwo danych</a:t>
            </a:r>
          </a:p>
          <a:p>
            <a:pPr lvl="1"/>
            <a:r>
              <a:rPr lang="pl-PL" sz="2400" dirty="0" smtClean="0">
                <a:solidFill>
                  <a:srgbClr val="595959"/>
                </a:solidFill>
              </a:rPr>
              <a:t>Replikacja danych</a:t>
            </a:r>
            <a:endParaRPr lang="pl-PL" sz="2400" dirty="0">
              <a:solidFill>
                <a:srgbClr val="595959"/>
              </a:solidFill>
            </a:endParaRPr>
          </a:p>
        </p:txBody>
      </p:sp>
      <p:pic>
        <p:nvPicPr>
          <p:cNvPr id="3076" name="Picture 4" descr="Znalezione obrazy dla zapytania azur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308" y="1712002"/>
            <a:ext cx="3806689" cy="110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Znalezione obrazy dla zapytania a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26" y="977265"/>
            <a:ext cx="2678751" cy="10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Znalezione obrazy dla zapytania google cloud platf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610" y="2541587"/>
            <a:ext cx="3143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77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 mnie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153" y="1268413"/>
            <a:ext cx="7886700" cy="3262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4000" dirty="0" smtClean="0">
                <a:solidFill>
                  <a:schemeClr val="accent6">
                    <a:lumMod val="75000"/>
                  </a:schemeClr>
                </a:solidFill>
              </a:rPr>
              <a:t>Kamil Dworak</a:t>
            </a:r>
          </a:p>
          <a:p>
            <a:pPr marL="0" indent="0">
              <a:buNone/>
            </a:pPr>
            <a:endParaRPr lang="pl-PL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2800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pl-PL" sz="28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pl-PL" sz="1800" dirty="0" smtClean="0">
                <a:solidFill>
                  <a:schemeClr val="accent6">
                    <a:lumMod val="75000"/>
                  </a:schemeClr>
                </a:solidFill>
              </a:rPr>
              <a:t>https</a:t>
            </a:r>
            <a:r>
              <a:rPr lang="pl-PL" sz="1800" dirty="0">
                <a:solidFill>
                  <a:schemeClr val="accent6">
                    <a:lumMod val="75000"/>
                  </a:schemeClr>
                </a:solidFill>
              </a:rPr>
              <a:t>://</a:t>
            </a:r>
            <a:r>
              <a:rPr lang="pl-PL" sz="1800" dirty="0" smtClean="0">
                <a:solidFill>
                  <a:schemeClr val="accent6">
                    <a:lumMod val="75000"/>
                  </a:schemeClr>
                </a:solidFill>
              </a:rPr>
              <a:t>github.com/devkam/Events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pl-PL" sz="1800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chemeClr val="accent6">
                    <a:lumMod val="75000"/>
                  </a:schemeClr>
                </a:solidFill>
              </a:rPr>
              <a:t>	http</a:t>
            </a:r>
            <a:r>
              <a:rPr lang="pl-PL" sz="1800" dirty="0">
                <a:solidFill>
                  <a:schemeClr val="accent6">
                    <a:lumMod val="75000"/>
                  </a:schemeClr>
                </a:solidFill>
              </a:rPr>
              <a:t>://bujacwoblokach.pl/</a:t>
            </a:r>
          </a:p>
          <a:p>
            <a:pPr marL="0" indent="0">
              <a:buNone/>
            </a:pPr>
            <a:endParaRPr lang="pl-PL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07" y="3412575"/>
            <a:ext cx="433968" cy="433968"/>
          </a:xfrm>
          <a:prstGeom prst="rect">
            <a:avLst/>
          </a:prstGeom>
        </p:spPr>
      </p:pic>
      <p:pic>
        <p:nvPicPr>
          <p:cNvPr id="1038" name="Picture 14" descr="https://cdn.eventory.cc/prelegents/2019/2/5ae0f6d4-e613-4108-86dd-127dabb816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768" y="960536"/>
            <a:ext cx="3011637" cy="3011637"/>
          </a:xfrm>
          <a:prstGeom prst="rect">
            <a:avLst/>
          </a:prstGeom>
          <a:noFill/>
          <a:ln w="381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4" y="1910648"/>
            <a:ext cx="2946371" cy="372109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35" y="3846543"/>
            <a:ext cx="352512" cy="352512"/>
          </a:xfrm>
          <a:prstGeom prst="rect">
            <a:avLst/>
          </a:prstGeom>
        </p:spPr>
      </p:pic>
      <p:pic>
        <p:nvPicPr>
          <p:cNvPr id="1028" name="Picture 4" descr="Znalezione obrazy dla zapytania uniwersytet slask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8" y="2087890"/>
            <a:ext cx="3608736" cy="120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55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Data </a:t>
            </a:r>
            <a:r>
              <a:rPr lang="pl-PL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Factory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194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439" y="1651999"/>
            <a:ext cx="3744595" cy="196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333150" y="1554479"/>
            <a:ext cx="7615095" cy="341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Wysoka efektywność (Data </a:t>
            </a:r>
            <a:r>
              <a:rPr lang="pl-PL" sz="2400" dirty="0" err="1" smtClean="0">
                <a:solidFill>
                  <a:schemeClr val="accent6">
                    <a:lumMod val="75000"/>
                  </a:schemeClr>
                </a:solidFill>
              </a:rPr>
              <a:t>Factory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 UI)</a:t>
            </a: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Ponad </a:t>
            </a:r>
            <a:r>
              <a:rPr lang="pl-PL" sz="2400" dirty="0">
                <a:solidFill>
                  <a:schemeClr val="accent6">
                    <a:lumMod val="75000"/>
                  </a:schemeClr>
                </a:solidFill>
              </a:rPr>
              <a:t>80 </a:t>
            </a:r>
            <a:r>
              <a:rPr lang="pl-PL" sz="2400" dirty="0" err="1" smtClean="0">
                <a:solidFill>
                  <a:schemeClr val="accent6">
                    <a:lumMod val="75000"/>
                  </a:schemeClr>
                </a:solidFill>
              </a:rPr>
              <a:t>connectorów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(ADLS, </a:t>
            </a:r>
            <a:r>
              <a:rPr lang="pl-PL" sz="2400" dirty="0" err="1" smtClean="0">
                <a:solidFill>
                  <a:schemeClr val="accent6">
                    <a:lumMod val="75000"/>
                  </a:schemeClr>
                </a:solidFill>
              </a:rPr>
              <a:t>DataBricks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pl-PL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Umożliwia 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pełną automatyzację</a:t>
            </a:r>
          </a:p>
          <a:p>
            <a:r>
              <a:rPr lang="pl-PL" sz="2400" dirty="0" smtClean="0">
                <a:solidFill>
                  <a:srgbClr val="595959"/>
                </a:solidFill>
              </a:rPr>
              <a:t>Integracja </a:t>
            </a:r>
            <a:r>
              <a:rPr lang="pl-PL" sz="2400" dirty="0">
                <a:solidFill>
                  <a:srgbClr val="595959"/>
                </a:solidFill>
              </a:rPr>
              <a:t>z środowiskami on </a:t>
            </a:r>
            <a:r>
              <a:rPr lang="pl-PL" sz="2400" dirty="0" err="1">
                <a:solidFill>
                  <a:srgbClr val="595959"/>
                </a:solidFill>
              </a:rPr>
              <a:t>premise</a:t>
            </a:r>
            <a:r>
              <a:rPr lang="pl-PL" sz="2400" dirty="0">
                <a:solidFill>
                  <a:srgbClr val="595959"/>
                </a:solidFill>
              </a:rPr>
              <a:t> </a:t>
            </a:r>
            <a:endParaRPr lang="pl-PL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Orkiestracja procesów w obrębie 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chmury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l-PL" sz="2400" dirty="0">
                <a:solidFill>
                  <a:srgbClr val="595959"/>
                </a:solidFill>
              </a:rPr>
              <a:t>Pozwala na wygodne przenoszenie i transformację </a:t>
            </a:r>
            <a:r>
              <a:rPr lang="pl-PL" sz="2400" dirty="0" smtClean="0">
                <a:solidFill>
                  <a:srgbClr val="595959"/>
                </a:solidFill>
              </a:rPr>
              <a:t>danych</a:t>
            </a:r>
            <a:endParaRPr lang="pl-PL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Reagowanie na błędy</a:t>
            </a:r>
          </a:p>
          <a:p>
            <a:endParaRPr lang="pl-PL" sz="18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2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Lake Storage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333151" y="1554479"/>
            <a:ext cx="6433409" cy="2976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Wysoce wydajny i zoptymalizowany magazyn pod kątem dużego wolumenu danych</a:t>
            </a: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Automatyczna replikacja danych</a:t>
            </a:r>
          </a:p>
          <a:p>
            <a:r>
              <a:rPr lang="pl-PL" sz="2400" dirty="0" smtClean="0">
                <a:solidFill>
                  <a:srgbClr val="595959"/>
                </a:solidFill>
              </a:rPr>
              <a:t>Skalowalność</a:t>
            </a:r>
          </a:p>
          <a:p>
            <a:r>
              <a:rPr lang="en-US" sz="2400" dirty="0" err="1" smtClean="0">
                <a:solidFill>
                  <a:srgbClr val="595959"/>
                </a:solidFill>
              </a:rPr>
              <a:t>Partycjonowanie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danych</a:t>
            </a:r>
            <a:endParaRPr lang="pl-PL" sz="2400" dirty="0" smtClean="0">
              <a:solidFill>
                <a:srgbClr val="595959"/>
              </a:solidFill>
            </a:endParaRP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Doskonała integracja z HDFS</a:t>
            </a:r>
          </a:p>
          <a:p>
            <a:r>
              <a:rPr lang="pl-PL" sz="2400" dirty="0" smtClean="0">
                <a:solidFill>
                  <a:srgbClr val="595959"/>
                </a:solidFill>
              </a:rPr>
              <a:t>Teoretycznie nieograniczony magazyn na dane</a:t>
            </a:r>
          </a:p>
        </p:txBody>
      </p:sp>
      <p:pic>
        <p:nvPicPr>
          <p:cNvPr id="23556" name="Picture 4" descr="Znalezione obrazy dla zapytania azure data lake sto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15" y="1554479"/>
            <a:ext cx="4002919" cy="210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Blob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Storage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333151" y="1554479"/>
            <a:ext cx="7372818" cy="2976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Prosty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skalowalny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magazyn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rgbClr val="595959"/>
                </a:solidFill>
              </a:rPr>
              <a:t>Dane </a:t>
            </a:r>
            <a:r>
              <a:rPr lang="en-US" sz="2400" dirty="0" err="1" smtClean="0">
                <a:solidFill>
                  <a:srgbClr val="595959"/>
                </a:solidFill>
              </a:rPr>
              <a:t>bez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określonej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struktury</a:t>
            </a:r>
            <a:endParaRPr lang="pl-PL" sz="2400" dirty="0" smtClean="0">
              <a:solidFill>
                <a:srgbClr val="595959"/>
              </a:solidFill>
            </a:endParaRPr>
          </a:p>
          <a:p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Automatyczna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replikacja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err="1" smtClean="0">
                <a:solidFill>
                  <a:srgbClr val="595959"/>
                </a:solidFill>
              </a:rPr>
              <a:t>Integracja</a:t>
            </a:r>
            <a:r>
              <a:rPr lang="en-US" sz="2400" dirty="0" smtClean="0">
                <a:solidFill>
                  <a:srgbClr val="595959"/>
                </a:solidFill>
              </a:rPr>
              <a:t> z </a:t>
            </a:r>
            <a:r>
              <a:rPr lang="en-US" sz="2400" dirty="0" err="1" smtClean="0">
                <a:solidFill>
                  <a:srgbClr val="595959"/>
                </a:solidFill>
              </a:rPr>
              <a:t>projektowym</a:t>
            </a:r>
            <a:r>
              <a:rPr lang="en-US" sz="2400" dirty="0" smtClean="0">
                <a:solidFill>
                  <a:srgbClr val="595959"/>
                </a:solidFill>
              </a:rPr>
              <a:t> CI (Azure CLI)</a:t>
            </a:r>
            <a:endParaRPr lang="en-US" sz="2400" dirty="0" smtClean="0">
              <a:solidFill>
                <a:srgbClr val="595959"/>
              </a:solidFill>
            </a:endParaRP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pl-PL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4578" name="Picture 2" descr="Znalezione obrazy dla zapytania azure blob sto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30" y="1268413"/>
            <a:ext cx="2476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2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Databricks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333151" y="1554479"/>
            <a:ext cx="7013311" cy="2976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Zoptymalizowane środowisko Apache Spark (</a:t>
            </a:r>
            <a:r>
              <a:rPr lang="pl-PL" sz="2400" dirty="0" err="1" smtClean="0">
                <a:solidFill>
                  <a:schemeClr val="accent6">
                    <a:lumMod val="75000"/>
                  </a:schemeClr>
                </a:solidFill>
              </a:rPr>
              <a:t>CaaS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pl-PL" sz="2400" dirty="0" smtClean="0">
                <a:solidFill>
                  <a:srgbClr val="595959"/>
                </a:solidFill>
              </a:rPr>
              <a:t>Automatyczne skalowanie</a:t>
            </a:r>
          </a:p>
          <a:p>
            <a:r>
              <a:rPr lang="pl-PL" sz="2400" dirty="0" smtClean="0">
                <a:solidFill>
                  <a:srgbClr val="548235"/>
                </a:solidFill>
              </a:rPr>
              <a:t>Prosta </a:t>
            </a:r>
            <a:r>
              <a:rPr lang="pl-PL" sz="2400" dirty="0" smtClean="0">
                <a:solidFill>
                  <a:srgbClr val="548235"/>
                </a:solidFill>
              </a:rPr>
              <a:t>integracja z innymi usługami </a:t>
            </a:r>
            <a:r>
              <a:rPr lang="pl-PL" sz="2400" dirty="0" err="1" smtClean="0">
                <a:solidFill>
                  <a:srgbClr val="548235"/>
                </a:solidFill>
              </a:rPr>
              <a:t>PaaS’owych</a:t>
            </a:r>
            <a:endParaRPr lang="pl-PL" sz="2400" dirty="0" smtClean="0">
              <a:solidFill>
                <a:srgbClr val="548235"/>
              </a:solidFill>
            </a:endParaRPr>
          </a:p>
          <a:p>
            <a:r>
              <a:rPr lang="pl-PL" sz="2400" dirty="0" smtClean="0">
                <a:solidFill>
                  <a:srgbClr val="595959"/>
                </a:solidFill>
              </a:rPr>
              <a:t>Pozwala na analizę w czasie </a:t>
            </a:r>
            <a:r>
              <a:rPr lang="pl-PL" sz="2400" dirty="0" smtClean="0">
                <a:solidFill>
                  <a:srgbClr val="595959"/>
                </a:solidFill>
              </a:rPr>
              <a:t>rzeczywistym</a:t>
            </a:r>
            <a:endParaRPr lang="en-US" sz="2400" dirty="0" smtClean="0">
              <a:solidFill>
                <a:srgbClr val="595959"/>
              </a:solidFill>
            </a:endParaRPr>
          </a:p>
          <a:p>
            <a:r>
              <a:rPr lang="pl-PL" sz="2400" dirty="0">
                <a:solidFill>
                  <a:srgbClr val="548235"/>
                </a:solidFill>
              </a:rPr>
              <a:t>Wbudowane algorytmy uczenia </a:t>
            </a:r>
            <a:r>
              <a:rPr lang="pl-PL" sz="2400" dirty="0" smtClean="0">
                <a:solidFill>
                  <a:srgbClr val="548235"/>
                </a:solidFill>
              </a:rPr>
              <a:t>maszynowego</a:t>
            </a:r>
            <a:endParaRPr lang="pl-PL" sz="2400" dirty="0" smtClean="0">
              <a:solidFill>
                <a:srgbClr val="595959"/>
              </a:solidFill>
            </a:endParaRPr>
          </a:p>
          <a:p>
            <a:r>
              <a:rPr lang="pl-PL" sz="2400" dirty="0" smtClean="0">
                <a:solidFill>
                  <a:srgbClr val="548235"/>
                </a:solidFill>
              </a:rPr>
              <a:t>Wsparcie </a:t>
            </a:r>
            <a:r>
              <a:rPr lang="en-US" sz="2400" dirty="0" err="1" smtClean="0">
                <a:solidFill>
                  <a:srgbClr val="548235"/>
                </a:solidFill>
              </a:rPr>
              <a:t>wielu</a:t>
            </a:r>
            <a:r>
              <a:rPr lang="en-US" sz="2400" dirty="0" smtClean="0">
                <a:solidFill>
                  <a:srgbClr val="548235"/>
                </a:solidFill>
              </a:rPr>
              <a:t> </a:t>
            </a:r>
            <a:r>
              <a:rPr lang="en-US" sz="2400" dirty="0" err="1" smtClean="0">
                <a:solidFill>
                  <a:srgbClr val="548235"/>
                </a:solidFill>
              </a:rPr>
              <a:t>języków</a:t>
            </a:r>
            <a:r>
              <a:rPr lang="en-US" sz="2400" dirty="0" smtClean="0">
                <a:solidFill>
                  <a:srgbClr val="548235"/>
                </a:solidFill>
              </a:rPr>
              <a:t> </a:t>
            </a:r>
            <a:r>
              <a:rPr lang="en-US" sz="2400" dirty="0" err="1" smtClean="0">
                <a:solidFill>
                  <a:srgbClr val="548235"/>
                </a:solidFill>
              </a:rPr>
              <a:t>programowania</a:t>
            </a:r>
            <a:endParaRPr lang="pl-PL" sz="2400" dirty="0" smtClean="0">
              <a:solidFill>
                <a:srgbClr val="548235"/>
              </a:solidFill>
            </a:endParaRPr>
          </a:p>
        </p:txBody>
      </p:sp>
      <p:pic>
        <p:nvPicPr>
          <p:cNvPr id="26626" name="Picture 2" descr="Znalezione obrazy dla zapytania azure databric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20" y="1630679"/>
            <a:ext cx="5606620" cy="20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8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SQL Server Database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333151" y="1554479"/>
            <a:ext cx="7013311" cy="2976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Szybki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dostęp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do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wybranych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danych</a:t>
            </a:r>
            <a:endParaRPr lang="pl-PL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err="1" smtClean="0">
                <a:solidFill>
                  <a:srgbClr val="595959"/>
                </a:solidFill>
              </a:rPr>
              <a:t>Inteligentne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przetwarzanie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zapytań</a:t>
            </a:r>
            <a:endParaRPr lang="pl-PL" sz="2400" dirty="0" smtClean="0">
              <a:solidFill>
                <a:srgbClr val="595959"/>
              </a:solidFill>
            </a:endParaRPr>
          </a:p>
          <a:p>
            <a:r>
              <a:rPr lang="en-US" sz="2400" dirty="0" err="1" smtClean="0">
                <a:solidFill>
                  <a:srgbClr val="548235"/>
                </a:solidFill>
              </a:rPr>
              <a:t>Inteligentne</a:t>
            </a:r>
            <a:r>
              <a:rPr lang="en-US" sz="2400" dirty="0" smtClean="0">
                <a:solidFill>
                  <a:srgbClr val="548235"/>
                </a:solidFill>
              </a:rPr>
              <a:t> </a:t>
            </a:r>
            <a:r>
              <a:rPr lang="en-US" sz="2400" dirty="0" err="1" smtClean="0">
                <a:solidFill>
                  <a:srgbClr val="548235"/>
                </a:solidFill>
              </a:rPr>
              <a:t>dostrajanie</a:t>
            </a:r>
            <a:r>
              <a:rPr lang="en-US" sz="2400" dirty="0" smtClean="0">
                <a:solidFill>
                  <a:srgbClr val="548235"/>
                </a:solidFill>
              </a:rPr>
              <a:t> </a:t>
            </a:r>
            <a:r>
              <a:rPr lang="en-US" sz="2400" dirty="0" err="1" smtClean="0">
                <a:solidFill>
                  <a:srgbClr val="548235"/>
                </a:solidFill>
              </a:rPr>
              <a:t>wydajności</a:t>
            </a:r>
            <a:endParaRPr lang="pl-PL" sz="2400" dirty="0" smtClean="0">
              <a:solidFill>
                <a:srgbClr val="548235"/>
              </a:solidFill>
            </a:endParaRPr>
          </a:p>
          <a:p>
            <a:r>
              <a:rPr lang="en-US" sz="2400" dirty="0" err="1" smtClean="0">
                <a:solidFill>
                  <a:srgbClr val="595959"/>
                </a:solidFill>
              </a:rPr>
              <a:t>Monitorowanie</a:t>
            </a:r>
            <a:endParaRPr lang="en-US" sz="2400" dirty="0" smtClean="0">
              <a:solidFill>
                <a:srgbClr val="595959"/>
              </a:solidFill>
            </a:endParaRPr>
          </a:p>
          <a:p>
            <a:r>
              <a:rPr lang="en-US" sz="2400" dirty="0" err="1" smtClean="0">
                <a:solidFill>
                  <a:srgbClr val="548235"/>
                </a:solidFill>
              </a:rPr>
              <a:t>Skalowalność</a:t>
            </a:r>
            <a:endParaRPr lang="pl-PL" sz="2400" dirty="0" smtClean="0">
              <a:solidFill>
                <a:srgbClr val="548235"/>
              </a:solidFill>
            </a:endParaRPr>
          </a:p>
        </p:txBody>
      </p:sp>
      <p:pic>
        <p:nvPicPr>
          <p:cNvPr id="2050" name="Picture 2" descr="Znalezione obrazy dla zapytania azure sql databa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854" y="1554479"/>
            <a:ext cx="2343260" cy="234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63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Activ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 Directory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333151" y="1554479"/>
            <a:ext cx="7013311" cy="2976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Bezproblemowy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wysoce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bezpieczny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dostęp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Ochrona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tożsamości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użytkowników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developerów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err="1" smtClean="0">
                <a:solidFill>
                  <a:srgbClr val="595959"/>
                </a:solidFill>
              </a:rPr>
              <a:t>Prosta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i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wygodna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kontrola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nad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rolami</a:t>
            </a:r>
            <a:endParaRPr lang="en-US" sz="2400" dirty="0" smtClean="0">
              <a:solidFill>
                <a:srgbClr val="595959"/>
              </a:solidFill>
            </a:endParaRPr>
          </a:p>
          <a:p>
            <a:r>
              <a:rPr lang="en-US" sz="2400" dirty="0" err="1" smtClean="0">
                <a:solidFill>
                  <a:srgbClr val="595959"/>
                </a:solidFill>
              </a:rPr>
              <a:t>Ograniczenie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dostępu</a:t>
            </a:r>
            <a:r>
              <a:rPr lang="en-US" sz="2400" dirty="0" smtClean="0">
                <a:solidFill>
                  <a:srgbClr val="595959"/>
                </a:solidFill>
              </a:rPr>
              <a:t> do </a:t>
            </a:r>
            <a:r>
              <a:rPr lang="en-US" sz="2400" dirty="0" err="1" smtClean="0">
                <a:solidFill>
                  <a:srgbClr val="595959"/>
                </a:solidFill>
              </a:rPr>
              <a:t>wybranych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usług</a:t>
            </a:r>
            <a:endParaRPr lang="pl-PL" sz="2400" dirty="0" smtClean="0">
              <a:solidFill>
                <a:srgbClr val="595959"/>
              </a:solidFill>
            </a:endParaRPr>
          </a:p>
        </p:txBody>
      </p:sp>
      <p:pic>
        <p:nvPicPr>
          <p:cNvPr id="3074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084" y="1554479"/>
            <a:ext cx="2388531" cy="23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02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8546982" cy="993775"/>
          </a:xfrm>
        </p:spPr>
        <p:txBody>
          <a:bodyPr>
            <a:normAutofit/>
          </a:bodyPr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Jakie napotkaliśmy problemy i co zrobiliśmy źle?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333151" y="1554479"/>
            <a:ext cx="8277449" cy="2976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Czy </a:t>
            </a:r>
            <a:r>
              <a:rPr lang="pl-PL" sz="2400" dirty="0" err="1" smtClean="0">
                <a:solidFill>
                  <a:schemeClr val="accent6">
                    <a:lumMod val="75000"/>
                  </a:schemeClr>
                </a:solidFill>
              </a:rPr>
              <a:t>Azure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 był 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najlepszym wyborem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l-PL" sz="2400" dirty="0" err="1" smtClean="0">
                <a:solidFill>
                  <a:schemeClr val="accent6">
                    <a:lumMod val="75000"/>
                  </a:schemeClr>
                </a:solidFill>
              </a:rPr>
              <a:t>PySpark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zamiast natywnego </a:t>
            </a:r>
            <a:r>
              <a:rPr lang="pl-PL" sz="2400" dirty="0" err="1" smtClean="0">
                <a:solidFill>
                  <a:schemeClr val="accent6">
                    <a:lumMod val="75000"/>
                  </a:schemeClr>
                </a:solidFill>
              </a:rPr>
              <a:t>Spark’a</a:t>
            </a:r>
            <a:endParaRPr lang="pl-PL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Zbyt mały budżet na niektóre usługi</a:t>
            </a:r>
          </a:p>
          <a:p>
            <a:pPr lvl="1"/>
            <a:r>
              <a:rPr lang="pl-PL" dirty="0" smtClean="0">
                <a:solidFill>
                  <a:srgbClr val="595959"/>
                </a:solidFill>
              </a:rPr>
              <a:t>Łatwo przetrwonić pieniądze</a:t>
            </a:r>
          </a:p>
        </p:txBody>
      </p:sp>
    </p:spTree>
    <p:extLst>
      <p:ext uri="{BB962C8B-B14F-4D97-AF65-F5344CB8AC3E}">
        <p14:creationId xmlns:p14="http://schemas.microsoft.com/office/powerpoint/2010/main" val="154608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8546982" cy="993775"/>
          </a:xfrm>
        </p:spPr>
        <p:txBody>
          <a:bodyPr>
            <a:normAutofit/>
          </a:bodyPr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Wnioski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333151" y="1554479"/>
            <a:ext cx="8590355" cy="2976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 err="1">
                <a:solidFill>
                  <a:schemeClr val="accent6">
                    <a:lumMod val="75000"/>
                  </a:schemeClr>
                </a:solidFill>
              </a:rPr>
              <a:t>Cloud</a:t>
            </a:r>
            <a:r>
              <a:rPr lang="pl-PL" sz="2400" dirty="0">
                <a:solidFill>
                  <a:schemeClr val="accent6">
                    <a:lumMod val="75000"/>
                  </a:schemeClr>
                </a:solidFill>
              </a:rPr>
              <a:t> stanowi bardzo dobre środowisko dla projektów Big </a:t>
            </a:r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Data o ruchomej skali problemu</a:t>
            </a: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Chmura pozwala na o wiele szybszy start</a:t>
            </a:r>
          </a:p>
          <a:p>
            <a:r>
              <a:rPr lang="pl-PL" sz="2400" dirty="0" smtClean="0">
                <a:solidFill>
                  <a:schemeClr val="accent6">
                    <a:lumMod val="75000"/>
                  </a:schemeClr>
                </a:solidFill>
              </a:rPr>
              <a:t>Krótkoterminowe projekty lepiej odnajdują się w chmurze</a:t>
            </a:r>
          </a:p>
          <a:p>
            <a:r>
              <a:rPr lang="pl-PL" sz="2400" dirty="0" smtClean="0">
                <a:solidFill>
                  <a:srgbClr val="595959"/>
                </a:solidFill>
              </a:rPr>
              <a:t>Storage jest tani, usługi związane z przetwarzaniem danych są </a:t>
            </a:r>
            <a:r>
              <a:rPr lang="pl-PL" sz="2400" dirty="0" smtClean="0">
                <a:solidFill>
                  <a:srgbClr val="595959"/>
                </a:solidFill>
              </a:rPr>
              <a:t>drogie</a:t>
            </a:r>
            <a:endParaRPr lang="en-US" sz="2400" dirty="0" smtClean="0">
              <a:solidFill>
                <a:srgbClr val="595959"/>
              </a:solidFill>
            </a:endParaRPr>
          </a:p>
          <a:p>
            <a:r>
              <a:rPr lang="en-US" sz="2400" dirty="0" err="1" smtClean="0">
                <a:solidFill>
                  <a:srgbClr val="595959"/>
                </a:solidFill>
              </a:rPr>
              <a:t>Nie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zawsze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musimy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brać</a:t>
            </a:r>
            <a:r>
              <a:rPr lang="en-US" sz="2400" dirty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za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wszystko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pełną</a:t>
            </a:r>
            <a:r>
              <a:rPr lang="en-US" sz="2400" dirty="0" smtClean="0">
                <a:solidFill>
                  <a:srgbClr val="595959"/>
                </a:solidFill>
              </a:rPr>
              <a:t> </a:t>
            </a:r>
            <a:r>
              <a:rPr lang="en-US" sz="2400" dirty="0" err="1" smtClean="0">
                <a:solidFill>
                  <a:srgbClr val="595959"/>
                </a:solidFill>
              </a:rPr>
              <a:t>odpowiedzialność</a:t>
            </a:r>
            <a:endParaRPr lang="pl-PL" sz="2400" dirty="0" smtClean="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pl-PL" sz="24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11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8546982" cy="993775"/>
          </a:xfrm>
        </p:spPr>
        <p:txBody>
          <a:bodyPr>
            <a:normAutofit/>
          </a:bodyPr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Pytanie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333151" y="1744495"/>
            <a:ext cx="8590355" cy="147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4800" dirty="0" smtClean="0">
                <a:solidFill>
                  <a:srgbClr val="548235"/>
                </a:solidFill>
              </a:rPr>
              <a:t>Za co </a:t>
            </a:r>
            <a:r>
              <a:rPr lang="pl-PL" sz="4800" dirty="0" smtClean="0">
                <a:solidFill>
                  <a:srgbClr val="548235"/>
                </a:solidFill>
              </a:rPr>
              <a:t>jesteś</a:t>
            </a:r>
            <a:r>
              <a:rPr lang="en-US" sz="4800" dirty="0" err="1" smtClean="0">
                <a:solidFill>
                  <a:srgbClr val="548235"/>
                </a:solidFill>
              </a:rPr>
              <a:t>cie</a:t>
            </a:r>
            <a:r>
              <a:rPr lang="pl-PL" sz="4800" dirty="0" smtClean="0">
                <a:solidFill>
                  <a:srgbClr val="548235"/>
                </a:solidFill>
              </a:rPr>
              <a:t> </a:t>
            </a:r>
            <a:r>
              <a:rPr lang="pl-PL" sz="4800" dirty="0" err="1" smtClean="0">
                <a:solidFill>
                  <a:srgbClr val="548235"/>
                </a:solidFill>
              </a:rPr>
              <a:t>got</a:t>
            </a:r>
            <a:r>
              <a:rPr lang="en-US" sz="4800" dirty="0" smtClean="0">
                <a:solidFill>
                  <a:srgbClr val="548235"/>
                </a:solidFill>
              </a:rPr>
              <a:t>o</a:t>
            </a:r>
            <a:r>
              <a:rPr lang="pl-PL" sz="4800" dirty="0" smtClean="0">
                <a:solidFill>
                  <a:srgbClr val="548235"/>
                </a:solidFill>
              </a:rPr>
              <a:t>w</a:t>
            </a:r>
            <a:r>
              <a:rPr lang="en-US" sz="4800" dirty="0" err="1" smtClean="0">
                <a:solidFill>
                  <a:srgbClr val="548235"/>
                </a:solidFill>
              </a:rPr>
              <a:t>i</a:t>
            </a:r>
            <a:r>
              <a:rPr lang="pl-PL" sz="4800" dirty="0" smtClean="0">
                <a:solidFill>
                  <a:srgbClr val="548235"/>
                </a:solidFill>
              </a:rPr>
              <a:t> </a:t>
            </a:r>
            <a:r>
              <a:rPr lang="pl-PL" sz="4800" dirty="0" smtClean="0">
                <a:solidFill>
                  <a:srgbClr val="548235"/>
                </a:solidFill>
              </a:rPr>
              <a:t>wziąć odpowiedzialność?</a:t>
            </a:r>
          </a:p>
        </p:txBody>
      </p:sp>
    </p:spTree>
    <p:extLst>
      <p:ext uri="{BB962C8B-B14F-4D97-AF65-F5344CB8AC3E}">
        <p14:creationId xmlns:p14="http://schemas.microsoft.com/office/powerpoint/2010/main" val="173905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8546982" cy="993775"/>
          </a:xfrm>
        </p:spPr>
        <p:txBody>
          <a:bodyPr>
            <a:normAutofit/>
          </a:bodyPr>
          <a:lstStyle/>
          <a:p>
            <a:r>
              <a:rPr lang="pl-P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Resources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333151" y="1554479"/>
            <a:ext cx="8590355" cy="2976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>
                <a:solidFill>
                  <a:schemeClr val="accent6">
                    <a:lumMod val="75000"/>
                  </a:schemeClr>
                </a:solidFill>
              </a:rPr>
              <a:t>https://docs.microsoft.com/pl-pl/azure/data-factory/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l-PL" sz="2400" dirty="0">
                <a:solidFill>
                  <a:schemeClr val="accent6">
                    <a:lumMod val="75000"/>
                  </a:schemeClr>
                </a:solidFill>
              </a:rPr>
              <a:t>https://docs.microsoft.com/pl-pl/azure/storage/blobs/data-lake-storage-introduction</a:t>
            </a:r>
            <a:endParaRPr lang="pl-PL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l-PL" sz="2400" dirty="0">
                <a:solidFill>
                  <a:schemeClr val="accent6">
                    <a:lumMod val="75000"/>
                  </a:schemeClr>
                </a:solidFill>
              </a:rPr>
              <a:t>https://azure.microsoft.com/pl-pl/services/databricks/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l-PL" sz="2400" dirty="0">
                <a:solidFill>
                  <a:srgbClr val="595959"/>
                </a:solidFill>
              </a:rPr>
              <a:t>https://docs.databricks.com/</a:t>
            </a:r>
            <a:endParaRPr lang="pl-PL" sz="24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07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153" y="1268413"/>
            <a:ext cx="8629264" cy="3262312"/>
          </a:xfrm>
        </p:spPr>
        <p:txBody>
          <a:bodyPr>
            <a:normAutofit lnSpcReduction="10000"/>
          </a:bodyPr>
          <a:lstStyle/>
          <a:p>
            <a:r>
              <a:rPr lang="pl-PL" sz="2800" dirty="0" smtClean="0">
                <a:solidFill>
                  <a:schemeClr val="accent6">
                    <a:lumMod val="75000"/>
                  </a:schemeClr>
                </a:solidFill>
              </a:rPr>
              <a:t>Wprowadzenie w domenę</a:t>
            </a:r>
          </a:p>
          <a:p>
            <a:pPr lvl="1"/>
            <a:r>
              <a:rPr lang="pl-PL" sz="2400" dirty="0" smtClean="0">
                <a:solidFill>
                  <a:srgbClr val="595959"/>
                </a:solidFill>
              </a:rPr>
              <a:t>Założenia projektowe</a:t>
            </a:r>
          </a:p>
          <a:p>
            <a:pPr lvl="1"/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Inteligentne liczniki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l-PL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Dlaczego chmura?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Azure </a:t>
            </a:r>
            <a:r>
              <a:rPr lang="pl-PL" sz="2800" dirty="0" smtClean="0">
                <a:solidFill>
                  <a:schemeClr val="accent6">
                    <a:lumMod val="75000"/>
                  </a:schemeClr>
                </a:solidFill>
              </a:rPr>
              <a:t>jako platforma dla dużych zbiorów danych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Ładowanie </a:t>
            </a:r>
            <a:r>
              <a:rPr lang="pl-PL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pl-PL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przechowywanie</a:t>
            </a:r>
            <a:r>
              <a:rPr lang="en-US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danych</a:t>
            </a:r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Przetwarzanie danych pomiarowych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Q&amp;A</a:t>
            </a:r>
            <a:endParaRPr lang="pl-PL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="" xmlns:a16="http://schemas.microsoft.com/office/drawing/2014/main" id="{68E086EF-E37A-3D4A-BF5F-CDAF97ED04B7}"/>
              </a:ext>
            </a:extLst>
          </p:cNvPr>
          <p:cNvSpPr/>
          <p:nvPr/>
        </p:nvSpPr>
        <p:spPr>
          <a:xfrm>
            <a:off x="510363" y="574158"/>
            <a:ext cx="67217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rgbClr val="222222"/>
                </a:solidFill>
                <a:latin typeface="Arial" panose="020B0604020202020204" pitchFamily="34" charset="0"/>
              </a:rPr>
              <a:t>Twoja opinia na temat mojej prelekcji jest dla mnie bardzo ważna.</a:t>
            </a:r>
            <a:endParaRPr lang="pl-PL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pl-PL" sz="1600" dirty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pl-PL" sz="16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pl-PL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pl-PL" sz="1600" dirty="0">
                <a:solidFill>
                  <a:srgbClr val="222222"/>
                </a:solidFill>
                <a:latin typeface="Arial" panose="020B0604020202020204" pitchFamily="34" charset="0"/>
              </a:rPr>
              <a:t>1. Wejdź w mój wykład znajdujący się w agendzie w aplikacji </a:t>
            </a:r>
            <a:r>
              <a:rPr lang="pl-PL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Eventory</a:t>
            </a:r>
            <a:r>
              <a:rPr lang="pl-PL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pl-PL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pl-PL" sz="1600" dirty="0">
                <a:solidFill>
                  <a:srgbClr val="222222"/>
                </a:solidFill>
                <a:latin typeface="Arial" panose="020B0604020202020204" pitchFamily="34" charset="0"/>
              </a:rPr>
              <a:t>2. Oceń moją prelekcję i dodaj swój komentarz.</a:t>
            </a:r>
            <a:endParaRPr lang="pl-PL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pl-PL" sz="1600" dirty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pl-PL" sz="1600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pl-PL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pl-PL" sz="1600" dirty="0">
                <a:solidFill>
                  <a:srgbClr val="222222"/>
                </a:solidFill>
                <a:latin typeface="Arial" panose="020B0604020202020204" pitchFamily="34" charset="0"/>
              </a:rPr>
              <a:t>Dzięki temu będę wiedział/a, co Ci się podobało a co powinienem/</a:t>
            </a:r>
            <a:r>
              <a:rPr lang="pl-PL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am</a:t>
            </a:r>
            <a:r>
              <a:rPr lang="pl-PL" sz="1600" dirty="0">
                <a:solidFill>
                  <a:srgbClr val="222222"/>
                </a:solidFill>
                <a:latin typeface="Arial" panose="020B0604020202020204" pitchFamily="34" charset="0"/>
              </a:rPr>
              <a:t> ulepszyć!</a:t>
            </a:r>
            <a:endParaRPr lang="pl-PL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="" xmlns:a16="http://schemas.microsoft.com/office/drawing/2014/main" id="{22A4A28E-046C-7D4B-9B66-526DFC0AE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15" y="2214966"/>
            <a:ext cx="2476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38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Założenia projektowe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151" y="1268413"/>
            <a:ext cx="8079329" cy="3262312"/>
          </a:xfrm>
        </p:spPr>
        <p:txBody>
          <a:bodyPr>
            <a:noAutofit/>
          </a:bodyPr>
          <a:lstStyle/>
          <a:p>
            <a:r>
              <a:rPr lang="pl-PL" sz="2800" dirty="0" smtClean="0">
                <a:solidFill>
                  <a:srgbClr val="548235"/>
                </a:solidFill>
              </a:rPr>
              <a:t>Dane </a:t>
            </a:r>
            <a:r>
              <a:rPr lang="pl-PL" sz="2800" dirty="0" smtClean="0">
                <a:solidFill>
                  <a:srgbClr val="548235"/>
                </a:solidFill>
              </a:rPr>
              <a:t>przechowywane są w lokalnych DB klienta</a:t>
            </a:r>
          </a:p>
          <a:p>
            <a:r>
              <a:rPr lang="pl-PL" sz="2800" dirty="0" smtClean="0">
                <a:solidFill>
                  <a:schemeClr val="accent6">
                    <a:lumMod val="75000"/>
                  </a:schemeClr>
                </a:solidFill>
              </a:rPr>
              <a:t>Dzienna porcja danych 15-20 GB (150-200 GB)</a:t>
            </a:r>
          </a:p>
          <a:p>
            <a:r>
              <a:rPr lang="pl-PL" sz="2800" dirty="0" smtClean="0">
                <a:solidFill>
                  <a:srgbClr val="595959"/>
                </a:solidFill>
              </a:rPr>
              <a:t>Mamy ograniczony czas na przetworzenie danych</a:t>
            </a:r>
          </a:p>
          <a:p>
            <a:r>
              <a:rPr lang="pl-PL" sz="2800" dirty="0" smtClean="0">
                <a:solidFill>
                  <a:srgbClr val="595959"/>
                </a:solidFill>
              </a:rPr>
              <a:t>Dane pobieramy każdego dnia o godzinie 6:00</a:t>
            </a:r>
          </a:p>
          <a:p>
            <a:r>
              <a:rPr lang="pl-PL" sz="2800" dirty="0" smtClean="0">
                <a:solidFill>
                  <a:srgbClr val="548235"/>
                </a:solidFill>
              </a:rPr>
              <a:t>Konieczność sięgnięcia do danych historycznych – pesymistycznie 225 GB – 300 GB (2,25 TB – 3TB)</a:t>
            </a:r>
            <a:endParaRPr lang="pl-PL" sz="2800" dirty="0">
              <a:solidFill>
                <a:srgbClr val="5482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72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Big Data?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 descr="The Four V's of Big Data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0" y="181582"/>
            <a:ext cx="7747749" cy="476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5492886" y="4804075"/>
            <a:ext cx="15823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err="1" smtClean="0"/>
              <a:t>Źrodło</a:t>
            </a:r>
            <a:r>
              <a:rPr lang="pl-PL" sz="900" dirty="0" smtClean="0"/>
              <a:t>: ibmbigdatahub.com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29501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Czy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możemy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tutaj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mówić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 Big Data ?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151" y="1268413"/>
            <a:ext cx="8521680" cy="3262312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solidFill>
                  <a:srgbClr val="548235"/>
                </a:solidFill>
              </a:rPr>
              <a:t>Wolumen</a:t>
            </a:r>
            <a:r>
              <a:rPr lang="en-US" sz="2800" dirty="0" smtClean="0">
                <a:solidFill>
                  <a:srgbClr val="548235"/>
                </a:solidFill>
              </a:rPr>
              <a:t> </a:t>
            </a:r>
            <a:r>
              <a:rPr lang="pl-PL" sz="2800" dirty="0" smtClean="0">
                <a:solidFill>
                  <a:srgbClr val="548235"/>
                </a:solidFill>
              </a:rPr>
              <a:t>225 </a:t>
            </a:r>
            <a:r>
              <a:rPr lang="pl-PL" sz="2800" dirty="0">
                <a:solidFill>
                  <a:srgbClr val="548235"/>
                </a:solidFill>
              </a:rPr>
              <a:t>GB – 300 GB (2,25 TB – </a:t>
            </a:r>
            <a:r>
              <a:rPr lang="pl-PL" sz="2800" dirty="0" smtClean="0">
                <a:solidFill>
                  <a:srgbClr val="548235"/>
                </a:solidFill>
              </a:rPr>
              <a:t>3TB</a:t>
            </a:r>
            <a:r>
              <a:rPr lang="en-US" sz="2800" dirty="0">
                <a:solidFill>
                  <a:srgbClr val="548235"/>
                </a:solidFill>
              </a:rPr>
              <a:t>)</a:t>
            </a:r>
            <a:endParaRPr lang="pl-PL" sz="2800" dirty="0" smtClean="0">
              <a:solidFill>
                <a:srgbClr val="548235"/>
              </a:solidFill>
            </a:endParaRP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Do 96 – 144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pomiarów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dziennie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na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jeden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licznik</a:t>
            </a:r>
            <a:endParaRPr lang="pl-PL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 smtClean="0">
                <a:solidFill>
                  <a:srgbClr val="595959"/>
                </a:solidFill>
              </a:rPr>
              <a:t>Dane </a:t>
            </a:r>
            <a:r>
              <a:rPr lang="en-US" sz="2800" dirty="0" err="1" smtClean="0">
                <a:solidFill>
                  <a:srgbClr val="595959"/>
                </a:solidFill>
              </a:rPr>
              <a:t>pochodzące</a:t>
            </a:r>
            <a:r>
              <a:rPr lang="en-US" sz="2800" dirty="0" smtClean="0">
                <a:solidFill>
                  <a:srgbClr val="595959"/>
                </a:solidFill>
              </a:rPr>
              <a:t> z </a:t>
            </a:r>
            <a:r>
              <a:rPr lang="en-US" sz="2800" dirty="0" err="1" smtClean="0">
                <a:solidFill>
                  <a:srgbClr val="595959"/>
                </a:solidFill>
              </a:rPr>
              <a:t>różnych</a:t>
            </a:r>
            <a:r>
              <a:rPr lang="en-US" sz="2800" dirty="0" smtClean="0">
                <a:solidFill>
                  <a:srgbClr val="595959"/>
                </a:solidFill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</a:rPr>
              <a:t>źródeł</a:t>
            </a:r>
            <a:r>
              <a:rPr lang="en-US" sz="2800" dirty="0" smtClean="0">
                <a:solidFill>
                  <a:srgbClr val="595959"/>
                </a:solidFill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</a:rPr>
              <a:t>mają</a:t>
            </a:r>
            <a:r>
              <a:rPr lang="en-US" sz="2800" dirty="0" smtClean="0">
                <a:solidFill>
                  <a:srgbClr val="595959"/>
                </a:solidFill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</a:rPr>
              <a:t>inną</a:t>
            </a:r>
            <a:r>
              <a:rPr lang="en-US" sz="2800" dirty="0" smtClean="0">
                <a:solidFill>
                  <a:srgbClr val="595959"/>
                </a:solidFill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</a:rPr>
              <a:t>strukturę</a:t>
            </a:r>
            <a:endParaRPr lang="en-US" sz="2800" dirty="0">
              <a:solidFill>
                <a:srgbClr val="595959"/>
              </a:solidFill>
            </a:endParaRPr>
          </a:p>
          <a:p>
            <a:r>
              <a:rPr lang="en-US" sz="2800" dirty="0" err="1" smtClean="0">
                <a:solidFill>
                  <a:srgbClr val="595959"/>
                </a:solidFill>
              </a:rPr>
              <a:t>Obsługa</a:t>
            </a:r>
            <a:r>
              <a:rPr lang="en-US" sz="2800" dirty="0" smtClean="0">
                <a:solidFill>
                  <a:srgbClr val="595959"/>
                </a:solidFill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</a:rPr>
              <a:t>danych</a:t>
            </a:r>
            <a:r>
              <a:rPr lang="en-US" sz="2800" dirty="0" smtClean="0">
                <a:solidFill>
                  <a:srgbClr val="595959"/>
                </a:solidFill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</a:rPr>
              <a:t>niepoprawnych</a:t>
            </a:r>
            <a:endParaRPr lang="en-US" sz="2800" dirty="0" smtClean="0">
              <a:solidFill>
                <a:srgbClr val="595959"/>
              </a:solidFill>
            </a:endParaRPr>
          </a:p>
          <a:p>
            <a:r>
              <a:rPr lang="en-US" sz="2800" dirty="0" err="1" smtClean="0">
                <a:solidFill>
                  <a:srgbClr val="595959"/>
                </a:solidFill>
              </a:rPr>
              <a:t>Możliwość</a:t>
            </a:r>
            <a:r>
              <a:rPr lang="en-US" sz="2800" dirty="0" smtClean="0">
                <a:solidFill>
                  <a:srgbClr val="595959"/>
                </a:solidFill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</a:rPr>
              <a:t>uruchomienia</a:t>
            </a:r>
            <a:r>
              <a:rPr lang="en-US" sz="2800" dirty="0" smtClean="0">
                <a:solidFill>
                  <a:srgbClr val="595959"/>
                </a:solidFill>
              </a:rPr>
              <a:t> z </a:t>
            </a:r>
            <a:r>
              <a:rPr lang="en-US" sz="2800" dirty="0" err="1" smtClean="0">
                <a:solidFill>
                  <a:srgbClr val="595959"/>
                </a:solidFill>
              </a:rPr>
              <a:t>danymi</a:t>
            </a:r>
            <a:r>
              <a:rPr lang="en-US" sz="2800" dirty="0" smtClean="0">
                <a:solidFill>
                  <a:srgbClr val="595959"/>
                </a:solidFill>
              </a:rPr>
              <a:t> </a:t>
            </a:r>
            <a:r>
              <a:rPr lang="en-US" sz="2800" dirty="0" err="1" smtClean="0">
                <a:solidFill>
                  <a:srgbClr val="595959"/>
                </a:solidFill>
              </a:rPr>
              <a:t>zmodyfikowanymi</a:t>
            </a:r>
            <a:endParaRPr lang="en-US" sz="2800" dirty="0" smtClean="0">
              <a:solidFill>
                <a:srgbClr val="595959"/>
              </a:solidFill>
            </a:endParaRPr>
          </a:p>
          <a:p>
            <a:endParaRPr lang="pl-PL" sz="28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1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Zaawansowana infrastruktura pomiarowa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6732" y="1070043"/>
            <a:ext cx="8891081" cy="3316426"/>
          </a:xfrm>
          <a:prstGeom prst="rect">
            <a:avLst/>
          </a:prstGeom>
        </p:spPr>
      </p:pic>
      <p:sp>
        <p:nvSpPr>
          <p:cNvPr id="11" name="pole tekstowe 10"/>
          <p:cNvSpPr txBox="1"/>
          <p:nvPr/>
        </p:nvSpPr>
        <p:spPr>
          <a:xfrm>
            <a:off x="3767570" y="4386469"/>
            <a:ext cx="1589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3"/>
              </a:rPr>
              <a:t>esdnews.com.au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83226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Zaawansowana infrastruktura pomiarowa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151" y="1268413"/>
            <a:ext cx="7410065" cy="3262311"/>
          </a:xfrm>
        </p:spPr>
        <p:txBody>
          <a:bodyPr>
            <a:normAutofit/>
          </a:bodyPr>
          <a:lstStyle/>
          <a:p>
            <a:r>
              <a:rPr lang="pl-PL" sz="2800" dirty="0" smtClean="0">
                <a:solidFill>
                  <a:srgbClr val="595959"/>
                </a:solidFill>
              </a:rPr>
              <a:t>400 </a:t>
            </a:r>
            <a:r>
              <a:rPr lang="pl-PL" sz="2800" dirty="0" smtClean="0">
                <a:solidFill>
                  <a:srgbClr val="595959"/>
                </a:solidFill>
              </a:rPr>
              <a:t>tysięcy </a:t>
            </a:r>
            <a:r>
              <a:rPr lang="pl-PL" sz="2800" dirty="0" smtClean="0">
                <a:solidFill>
                  <a:srgbClr val="595959"/>
                </a:solidFill>
              </a:rPr>
              <a:t>liczników</a:t>
            </a:r>
            <a:r>
              <a:rPr lang="en-US" sz="2800" dirty="0" smtClean="0">
                <a:solidFill>
                  <a:srgbClr val="595959"/>
                </a:solidFill>
              </a:rPr>
              <a:t> (</a:t>
            </a:r>
            <a:r>
              <a:rPr lang="en-US" sz="2800" dirty="0" err="1" smtClean="0">
                <a:solidFill>
                  <a:srgbClr val="595959"/>
                </a:solidFill>
              </a:rPr>
              <a:t>domyślnie</a:t>
            </a:r>
            <a:r>
              <a:rPr lang="en-US" sz="2800" dirty="0" smtClean="0">
                <a:solidFill>
                  <a:srgbClr val="595959"/>
                </a:solidFill>
              </a:rPr>
              <a:t> 4 </a:t>
            </a:r>
            <a:r>
              <a:rPr lang="en-US" sz="2800" dirty="0" err="1" smtClean="0">
                <a:solidFill>
                  <a:srgbClr val="595959"/>
                </a:solidFill>
              </a:rPr>
              <a:t>mln</a:t>
            </a:r>
            <a:r>
              <a:rPr lang="en-US" sz="2800" dirty="0" smtClean="0">
                <a:solidFill>
                  <a:srgbClr val="595959"/>
                </a:solidFill>
              </a:rPr>
              <a:t>.)</a:t>
            </a:r>
            <a:endParaRPr lang="pl-PL" sz="2800" dirty="0" smtClean="0">
              <a:solidFill>
                <a:srgbClr val="595959"/>
              </a:solidFill>
            </a:endParaRPr>
          </a:p>
          <a:p>
            <a:r>
              <a:rPr lang="pl-PL" sz="2800" dirty="0">
                <a:solidFill>
                  <a:srgbClr val="548235"/>
                </a:solidFill>
              </a:rPr>
              <a:t>AMI (</a:t>
            </a:r>
            <a:r>
              <a:rPr lang="pl-PL" sz="2800" i="1" dirty="0">
                <a:solidFill>
                  <a:srgbClr val="548235"/>
                </a:solidFill>
              </a:rPr>
              <a:t>Automatic </a:t>
            </a:r>
            <a:r>
              <a:rPr lang="pl-PL" sz="2800" i="1" dirty="0" err="1">
                <a:solidFill>
                  <a:srgbClr val="548235"/>
                </a:solidFill>
              </a:rPr>
              <a:t>Meter</a:t>
            </a:r>
            <a:r>
              <a:rPr lang="pl-PL" sz="2800" i="1" dirty="0">
                <a:solidFill>
                  <a:srgbClr val="548235"/>
                </a:solidFill>
              </a:rPr>
              <a:t> </a:t>
            </a:r>
            <a:r>
              <a:rPr lang="pl-PL" sz="2800" i="1" dirty="0" err="1">
                <a:solidFill>
                  <a:srgbClr val="548235"/>
                </a:solidFill>
              </a:rPr>
              <a:t>Infrastructure</a:t>
            </a:r>
            <a:r>
              <a:rPr lang="pl-PL" sz="2800" dirty="0" smtClean="0">
                <a:solidFill>
                  <a:srgbClr val="548235"/>
                </a:solidFill>
              </a:rPr>
              <a:t>)</a:t>
            </a:r>
            <a:endParaRPr lang="en-US" sz="2800" dirty="0" smtClean="0">
              <a:solidFill>
                <a:srgbClr val="548235"/>
              </a:solidFill>
            </a:endParaRPr>
          </a:p>
          <a:p>
            <a:pPr lvl="1"/>
            <a:r>
              <a:rPr lang="en-US" sz="2800" dirty="0" err="1" smtClean="0">
                <a:solidFill>
                  <a:srgbClr val="595959"/>
                </a:solidFill>
              </a:rPr>
              <a:t>Liczniki</a:t>
            </a:r>
            <a:endParaRPr lang="en-US" sz="2800" dirty="0" smtClean="0">
              <a:solidFill>
                <a:srgbClr val="595959"/>
              </a:solidFill>
            </a:endParaRPr>
          </a:p>
          <a:p>
            <a:pPr lvl="1"/>
            <a:r>
              <a:rPr lang="en-US" sz="2800" dirty="0" err="1" smtClean="0">
                <a:solidFill>
                  <a:srgbClr val="595959"/>
                </a:solidFill>
              </a:rPr>
              <a:t>Koncentratory</a:t>
            </a:r>
            <a:endParaRPr lang="en-US" sz="2800" dirty="0" smtClean="0">
              <a:solidFill>
                <a:srgbClr val="595959"/>
              </a:solidFill>
            </a:endParaRPr>
          </a:p>
          <a:p>
            <a:pPr lvl="1"/>
            <a:r>
              <a:rPr lang="en-US" sz="2800" dirty="0" err="1" smtClean="0">
                <a:solidFill>
                  <a:srgbClr val="595959"/>
                </a:solidFill>
              </a:rPr>
              <a:t>Stacje</a:t>
            </a:r>
            <a:endParaRPr lang="en-US" sz="2800" dirty="0">
              <a:solidFill>
                <a:srgbClr val="595959"/>
              </a:solidFill>
            </a:endParaRPr>
          </a:p>
          <a:p>
            <a:pPr marL="342900" lvl="1" indent="0">
              <a:buNone/>
            </a:pPr>
            <a:endParaRPr lang="pl-PL" sz="2800" dirty="0" smtClean="0">
              <a:solidFill>
                <a:srgbClr val="595959"/>
              </a:solidFill>
            </a:endParaRPr>
          </a:p>
          <a:p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PLC (</a:t>
            </a:r>
            <a:r>
              <a:rPr lang="pl-PL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Line </a:t>
            </a:r>
            <a:r>
              <a:rPr lang="pl-PL" sz="28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Communication</a:t>
            </a:r>
            <a:r>
              <a:rPr lang="pl-PL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pl-PL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1" indent="0">
              <a:buNone/>
            </a:pPr>
            <a:endParaRPr lang="pl-PL" sz="25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35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6AB74-DFF7-4494-A6F8-B3AD930632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58" y="274638"/>
            <a:ext cx="7617342" cy="993775"/>
          </a:xfrm>
        </p:spPr>
        <p:txBody>
          <a:bodyPr/>
          <a:lstStyle/>
          <a:p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Inteligentne liczniki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594182-9EE0-4AF7-829F-1E2CC79323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151" y="1268413"/>
            <a:ext cx="6223291" cy="3262312"/>
          </a:xfrm>
        </p:spPr>
        <p:txBody>
          <a:bodyPr>
            <a:normAutofit/>
          </a:bodyPr>
          <a:lstStyle/>
          <a:p>
            <a:r>
              <a:rPr lang="pl-PL" sz="2800" dirty="0" smtClean="0">
                <a:solidFill>
                  <a:schemeClr val="accent6">
                    <a:lumMod val="75000"/>
                  </a:schemeClr>
                </a:solidFill>
              </a:rPr>
              <a:t>Częstotliwość wykonywanych pomiarów</a:t>
            </a:r>
          </a:p>
          <a:p>
            <a:r>
              <a:rPr lang="pl-PL" sz="2800" dirty="0" smtClean="0">
                <a:solidFill>
                  <a:schemeClr val="accent6">
                    <a:lumMod val="75000"/>
                  </a:schemeClr>
                </a:solidFill>
              </a:rPr>
              <a:t>11 kanałów z danymi:</a:t>
            </a:r>
            <a:endParaRPr lang="pl-PL" sz="2800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pl-PL" sz="2400" dirty="0" smtClean="0">
                <a:solidFill>
                  <a:srgbClr val="595959"/>
                </a:solidFill>
              </a:rPr>
              <a:t>Moc czynna </a:t>
            </a:r>
            <a:r>
              <a:rPr lang="pl-PL" sz="2400" dirty="0" err="1" smtClean="0">
                <a:solidFill>
                  <a:srgbClr val="595959"/>
                </a:solidFill>
              </a:rPr>
              <a:t>Ap</a:t>
            </a:r>
            <a:r>
              <a:rPr lang="pl-PL" sz="2400" dirty="0" smtClean="0">
                <a:solidFill>
                  <a:srgbClr val="595959"/>
                </a:solidFill>
              </a:rPr>
              <a:t> +/-</a:t>
            </a:r>
            <a:endParaRPr lang="pl-PL" sz="2400" dirty="0">
              <a:solidFill>
                <a:srgbClr val="595959"/>
              </a:solidFill>
            </a:endParaRPr>
          </a:p>
          <a:p>
            <a:pPr lvl="1"/>
            <a:r>
              <a:rPr lang="pl-PL" sz="2400" dirty="0" smtClean="0">
                <a:solidFill>
                  <a:srgbClr val="595959"/>
                </a:solidFill>
              </a:rPr>
              <a:t>Moc bierna pojemnościowa </a:t>
            </a:r>
            <a:r>
              <a:rPr lang="pl-PL" sz="2400" dirty="0" err="1" smtClean="0">
                <a:solidFill>
                  <a:srgbClr val="595959"/>
                </a:solidFill>
              </a:rPr>
              <a:t>Rc</a:t>
            </a:r>
            <a:r>
              <a:rPr lang="pl-PL" sz="2400" dirty="0" smtClean="0">
                <a:solidFill>
                  <a:srgbClr val="595959"/>
                </a:solidFill>
              </a:rPr>
              <a:t> +/-</a:t>
            </a:r>
            <a:endParaRPr lang="pl-PL" sz="2400" dirty="0">
              <a:solidFill>
                <a:srgbClr val="595959"/>
              </a:solidFill>
            </a:endParaRPr>
          </a:p>
          <a:p>
            <a:pPr lvl="1"/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Moc bierna indukcyjna </a:t>
            </a:r>
            <a:r>
              <a:rPr lang="pl-PL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+/-</a:t>
            </a:r>
          </a:p>
          <a:p>
            <a:pPr lvl="1"/>
            <a:r>
              <a:rPr lang="pl-PL" sz="2400" dirty="0" smtClean="0">
                <a:solidFill>
                  <a:srgbClr val="595959"/>
                </a:solidFill>
              </a:rPr>
              <a:t>Natężenie prądu I</a:t>
            </a:r>
          </a:p>
          <a:p>
            <a:pPr lvl="1"/>
            <a:r>
              <a:rPr lang="pl-PL" sz="2400" dirty="0" smtClean="0">
                <a:solidFill>
                  <a:srgbClr val="595959"/>
                </a:solidFill>
              </a:rPr>
              <a:t>Napięcie prądu U</a:t>
            </a:r>
          </a:p>
          <a:p>
            <a:pPr lvl="1"/>
            <a:endParaRPr lang="pl-PL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6892805" y="3900646"/>
            <a:ext cx="1571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2"/>
              </a:rPr>
              <a:t>Wikipedia</a:t>
            </a:r>
            <a:endParaRPr lang="pl-PL" sz="110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564" y="881974"/>
            <a:ext cx="1994069" cy="29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3100</TotalTime>
  <Words>646</Words>
  <Application>Microsoft Office PowerPoint</Application>
  <PresentationFormat>Pokaz na ekranie (16:9)</PresentationFormat>
  <Paragraphs>156</Paragraphs>
  <Slides>31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31</vt:i4>
      </vt:variant>
    </vt:vector>
  </HeadingPairs>
  <TitlesOfParts>
    <vt:vector size="37" baseType="lpstr">
      <vt:lpstr>Arial</vt:lpstr>
      <vt:lpstr>Arial</vt:lpstr>
      <vt:lpstr>Calibri</vt:lpstr>
      <vt:lpstr>Calibri Light</vt:lpstr>
      <vt:lpstr>Open Sans</vt:lpstr>
      <vt:lpstr>Motyw pakietu Office</vt:lpstr>
      <vt:lpstr>Prezentacja programu PowerPoint</vt:lpstr>
      <vt:lpstr>O mnie</vt:lpstr>
      <vt:lpstr>Agenda</vt:lpstr>
      <vt:lpstr>Założenia projektowe</vt:lpstr>
      <vt:lpstr>Big Data?</vt:lpstr>
      <vt:lpstr>Czy możemy tutaj mówić o Big Data ?</vt:lpstr>
      <vt:lpstr>Zaawansowana infrastruktura pomiarowa</vt:lpstr>
      <vt:lpstr>Zaawansowana infrastruktura pomiarowa</vt:lpstr>
      <vt:lpstr>Inteligentne liczniki</vt:lpstr>
      <vt:lpstr>Analiza danych pomiarowych</vt:lpstr>
      <vt:lpstr>Wyzwania jakie zostały przed nami postawione</vt:lpstr>
      <vt:lpstr>Zabieramy się do roboty!</vt:lpstr>
      <vt:lpstr>Co nam będzie potrzebne?</vt:lpstr>
      <vt:lpstr>Jakby to mogło wyglądać u klienta (on premise)</vt:lpstr>
      <vt:lpstr>Dlaczego nie wybraliśmy tego podejścia</vt:lpstr>
      <vt:lpstr>Ale po co nam w ogóle cloud?</vt:lpstr>
      <vt:lpstr>Nasza architektura</vt:lpstr>
      <vt:lpstr>A co nam dał cloud?</vt:lpstr>
      <vt:lpstr>Co przeważyło nad cloudem</vt:lpstr>
      <vt:lpstr>Azure Data Factory</vt:lpstr>
      <vt:lpstr>Azure Data Lake Storage</vt:lpstr>
      <vt:lpstr>Azure Blob Storage</vt:lpstr>
      <vt:lpstr>Azure Databricks</vt:lpstr>
      <vt:lpstr>Azure SQL Server Database</vt:lpstr>
      <vt:lpstr>Azure Active Directory</vt:lpstr>
      <vt:lpstr>Jakie napotkaliśmy problemy i co zrobiliśmy źle?</vt:lpstr>
      <vt:lpstr>Wnioski</vt:lpstr>
      <vt:lpstr>Pytanie</vt:lpstr>
      <vt:lpstr>Resources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office-4</dc:creator>
  <cp:lastModifiedBy>Kamil Dworak</cp:lastModifiedBy>
  <cp:revision>297</cp:revision>
  <dcterms:created xsi:type="dcterms:W3CDTF">2018-03-26T11:45:35Z</dcterms:created>
  <dcterms:modified xsi:type="dcterms:W3CDTF">2019-04-07T21:55:03Z</dcterms:modified>
</cp:coreProperties>
</file>